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799" r:id="rId3"/>
    <p:sldId id="807" r:id="rId4"/>
    <p:sldId id="806" r:id="rId5"/>
    <p:sldId id="268" r:id="rId6"/>
    <p:sldId id="790" r:id="rId7"/>
    <p:sldId id="804" r:id="rId8"/>
    <p:sldId id="800" r:id="rId9"/>
    <p:sldId id="791" r:id="rId10"/>
    <p:sldId id="803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E418E1B-C1C7-1D42-2C68-B1AA12D9D3BD}" name="Gao, Yang" initials="GY" userId="S::yang.gao@austin.utexas.edu::b445772b-62da-4e8b-b31a-29f45e58fef6" providerId="AD"/>
  <p188:author id="{EE82A85D-B1F8-55F6-5618-18E694EC6598}" name="Partipilo, Gina" initials="" userId="S::gina.partipilo@austin.utexas.edu::790a8839-aabb-4aaf-8758-09b9c30e8bd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44"/>
    <p:restoredTop sz="94673"/>
  </p:normalViewPr>
  <p:slideViewPr>
    <p:cSldViewPr snapToGrid="0">
      <p:cViewPr>
        <p:scale>
          <a:sx n="81" d="100"/>
          <a:sy n="81" d="100"/>
        </p:scale>
        <p:origin x="1504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9AA68-6127-4368-BAF9-ABF69AC67BCF}" type="datetimeFigureOut">
              <a:rPr lang="en-US" smtClean="0"/>
              <a:t>6/15/24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02D16-D953-40F5-BE66-3095E5FFA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34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3F6EA4-6C96-407D-B4FA-0B8F4855D6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9997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3F6EA4-6C96-407D-B4FA-0B8F4855D6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7523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3F6EA4-6C96-407D-B4FA-0B8F4855D6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004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3E7-4FFD-CBEE-3021-5C5C961D5E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A6F858-9534-052C-E612-13AB972150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11556-8254-6C4C-C13A-015AB9A08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E9AB1-7A61-A622-CB6A-436D1CF3F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9B294-6D9D-E5B7-1CF8-5AD5B5A4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91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2E481-AEC1-CA4D-06DD-F037B6862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563A7-D8C2-9D9A-E9D0-761C764F2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0F49B-F608-698F-AEB2-82066D19B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AD303-FDB5-14A1-DE46-8FF2CAA60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003B4-1588-9095-0F43-02ED28410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56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81FD76-FCC3-B2A6-6493-DBB280F7D6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C5CA90-8F71-B4B4-E9A0-A1A2DB116D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B15F-A501-AD13-218E-60AE8C6C3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CDCF7-553A-EE0D-1D10-45443DB84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D5E00-F2DD-034B-C8BC-AC4D6B0A5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96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422B8-653D-D73D-C1D9-77881F433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EBBE7-0E73-B732-27D3-DBBBA537A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5851C-C468-A916-87A8-EC1A5AEFA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91B16-889B-A318-DCCC-93285FBDC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082DE-FC2E-C8DD-1CBC-EE48EF3FA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5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C124C-9CF8-068B-ED95-CA08CD7E6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AA66D0-4D55-3AB6-9E3B-7947D9CC7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4C34C-D535-3E0A-0556-DBD29D534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D6591-C294-AE17-86DF-49214B543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E4084-224D-9E5C-5A18-8CF006EA8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08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8CC4E-B550-6F97-CCAA-20731060A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FF89E-BE71-FFEC-5DB0-48FE029FAA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FE9507-C20D-D450-23C1-B97E8143A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5A406E-2BAD-AC03-87CB-73344CE0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B3912-BC79-883C-10EF-62CADF474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3F7F1C-9308-0645-9C52-5458D7FB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7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28DC3-9109-E092-4C81-AA15AEDC5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6A230-52CC-5E76-4AE9-306137734D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E9AB15-8F24-3A68-57C9-8BF1DA412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8CDC52-F3DA-6713-2BCF-2B2DBC5566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D9C431-649F-215C-7D4B-80B3636E5D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44FD18-7D3D-40C0-ABAC-E35A85A46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399D93-73F0-C007-D567-5796796C0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AA53B4-94EE-D918-5300-8FF5BF6B6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3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00AB8-9803-52D0-1710-73EE9D543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C72535-0D79-85D7-1C40-FA34D4FE2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E1177-9B08-31C5-B4A0-FECF5E21E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E28E5-E845-2FAF-EF7B-3F23DA014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4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7BE94-860F-97C4-64BA-CC754E06E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84DCB-770D-46CF-0A75-585A1AEEF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046B5-2F10-53A2-2F9F-ACCACF383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8AF7E-E9D2-B9C6-3AED-C980DEFB8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97F00-49D9-3EA0-1248-390091175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3EED4-3C4A-F6BF-6048-FD88C7B96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0208E-4D5E-0A01-0DE5-26EC8FCDE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4B5A4D-D06C-7636-76ED-73C6FE909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CC601-DDB3-D87E-E52D-67E2E0DC3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FC96D-794A-1E0E-7808-59D25D18B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A06887-9BAE-22F8-160D-573A93583E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4D7E8E-8E28-2249-4881-1F21D1A85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304A91-D2D7-DD29-2755-6F126579A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3C3129-F71D-311D-5E6A-796486D23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D6898-602D-45A6-E8F7-C42F208D0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3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6D4A1B-9206-F45D-F73D-E938A7257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228F7-486A-6E30-4D35-7E690B33C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2701A-A768-C991-EC64-D38A371CFC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D7482F2-9E9A-4042-8E65-CB33ED25D4C2}" type="datetimeFigureOut">
              <a:rPr lang="en-US" smtClean="0"/>
              <a:pPr/>
              <a:t>6/15/24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C57B7-68A1-2BDB-3624-5EE5C1F643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6AA6F-74AD-2C5B-268B-97ECC79B7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59D8F132-29D1-7F48-B87F-0327331731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19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black logo&#10;&#10;Description automatically generated with medium confidence">
            <a:extLst>
              <a:ext uri="{FF2B5EF4-FFF2-40B4-BE49-F238E27FC236}">
                <a16:creationId xmlns:a16="http://schemas.microsoft.com/office/drawing/2014/main" id="{C8FEC116-2565-6598-036A-1A407F2FE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407511" cy="40178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DB439D-6D5D-69AE-E3C9-8B50C525A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6327" y="2970306"/>
            <a:ext cx="9144000" cy="2387600"/>
          </a:xfrm>
        </p:spPr>
        <p:txBody>
          <a:bodyPr/>
          <a:lstStyle/>
          <a:p>
            <a:r>
              <a:rPr lang="en-US" dirty="0"/>
              <a:t>Pipettes and Problem Solving</a:t>
            </a:r>
          </a:p>
        </p:txBody>
      </p:sp>
    </p:spTree>
    <p:extLst>
      <p:ext uri="{BB962C8B-B14F-4D97-AF65-F5344CB8AC3E}">
        <p14:creationId xmlns:p14="http://schemas.microsoft.com/office/powerpoint/2010/main" val="2018250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9D2D6C-5E35-641F-18E0-8912D5D9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68" y="269397"/>
            <a:ext cx="9656173" cy="550545"/>
          </a:xfrm>
        </p:spPr>
        <p:txBody>
          <a:bodyPr>
            <a:no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001619-FF6B-A43B-757C-BFAC3D36A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041400"/>
            <a:ext cx="11684000" cy="221307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You prepare sodium acetate at 1.6 M and measure the absorbance with FTIR as prior.</a:t>
            </a:r>
          </a:p>
        </p:txBody>
      </p:sp>
      <p:pic>
        <p:nvPicPr>
          <p:cNvPr id="6" name="Picture 5" descr="A graph of a wave number&#10;&#10;Description automatically generated with medium confidence">
            <a:extLst>
              <a:ext uri="{FF2B5EF4-FFF2-40B4-BE49-F238E27FC236}">
                <a16:creationId xmlns:a16="http://schemas.microsoft.com/office/drawing/2014/main" id="{D10CFB45-F4A2-9A88-D803-84234C1B4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833618"/>
            <a:ext cx="4354113" cy="447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820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6FB0B-9B61-9B38-2347-767C7E0FD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017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ANSWER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CA1FE6-14E9-0120-9C56-C89F6A47BB63}"/>
              </a:ext>
            </a:extLst>
          </p:cNvPr>
          <p:cNvSpPr txBox="1"/>
          <p:nvPr/>
        </p:nvSpPr>
        <p:spPr>
          <a:xfrm>
            <a:off x="838200" y="1485736"/>
            <a:ext cx="112224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</a:rPr>
              <a:t>The acetic acid peak at 1710 cm</a:t>
            </a:r>
            <a:r>
              <a:rPr lang="en-US" sz="2400" baseline="30000" dirty="0">
                <a:latin typeface="Arial" panose="020B0604020202020204" pitchFamily="34" charset="0"/>
              </a:rPr>
              <a:t>-1</a:t>
            </a:r>
            <a:r>
              <a:rPr lang="en-US" sz="2400" dirty="0">
                <a:latin typeface="Arial" panose="020B0604020202020204" pitchFamily="34" charset="0"/>
              </a:rPr>
              <a:t> was extinguished when acetic acid was deprotonated to acetate.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</a:rPr>
              <a:t>Because IR spectroscopy depends on the vibration of molecular bonds, losing or gaining bonds will significantly impact the spectra of compounds in solution.</a:t>
            </a:r>
          </a:p>
        </p:txBody>
      </p:sp>
    </p:spTree>
    <p:extLst>
      <p:ext uri="{BB962C8B-B14F-4D97-AF65-F5344CB8AC3E}">
        <p14:creationId xmlns:p14="http://schemas.microsoft.com/office/powerpoint/2010/main" val="2010930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B60833-43B0-FD44-8D20-81B279446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041400"/>
            <a:ext cx="11684000" cy="2213077"/>
          </a:xfrm>
        </p:spPr>
        <p:txBody>
          <a:bodyPr>
            <a:normAutofit/>
          </a:bodyPr>
          <a:lstStyle/>
          <a:p>
            <a:pPr lvl="1"/>
            <a:r>
              <a:rPr lang="en-US" dirty="0">
                <a:solidFill>
                  <a:srgbClr val="000000"/>
                </a:solidFill>
              </a:rPr>
              <a:t>You are using Fourier-transform infrared spectroscopy (FTIR) to measure metabolite concentrations in real time (in this case, acetic acid) in order to track growth.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To do so, you place droplets of your solution on a diamond crystal and measure absorbance using attenuated total reflectance (ATR)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17F867-4DD6-22DF-F26A-37193F6DF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0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Scenario: FTIR </a:t>
            </a:r>
            <a:r>
              <a:rPr lang="en-US" sz="3600" dirty="0" err="1"/>
              <a:t>Frustruation</a:t>
            </a:r>
            <a:endParaRPr lang="en-US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13AFE7-823C-80EA-CEE4-E13D857A0B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17" t="64917" r="60753" b="6490"/>
          <a:stretch/>
        </p:blipFill>
        <p:spPr>
          <a:xfrm>
            <a:off x="7162798" y="2954931"/>
            <a:ext cx="3896034" cy="25625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C643F4-68DB-CA6D-865A-14FA93C099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906" t="74191" r="28847" b="7529"/>
          <a:stretch/>
        </p:blipFill>
        <p:spPr>
          <a:xfrm>
            <a:off x="1951704" y="3436712"/>
            <a:ext cx="3541622" cy="2354488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6561D53-20B5-E5F8-96A2-A75A1704D5D4}"/>
              </a:ext>
            </a:extLst>
          </p:cNvPr>
          <p:cNvSpPr txBox="1">
            <a:spLocks/>
          </p:cNvSpPr>
          <p:nvPr/>
        </p:nvSpPr>
        <p:spPr>
          <a:xfrm>
            <a:off x="1072536" y="5356914"/>
            <a:ext cx="2472812" cy="374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0" dirty="0">
                <a:solidFill>
                  <a:srgbClr val="000000"/>
                </a:solidFill>
              </a:rPr>
              <a:t>Evanescent wave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640E109-18B5-1782-79E7-66AC57FADAD3}"/>
              </a:ext>
            </a:extLst>
          </p:cNvPr>
          <p:cNvSpPr txBox="1">
            <a:spLocks/>
          </p:cNvSpPr>
          <p:nvPr/>
        </p:nvSpPr>
        <p:spPr>
          <a:xfrm>
            <a:off x="1235587" y="3398628"/>
            <a:ext cx="2472812" cy="374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0" dirty="0">
                <a:solidFill>
                  <a:srgbClr val="000000"/>
                </a:solidFill>
              </a:rPr>
              <a:t>Aqueous droplet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C8D21DF-C5AC-AEDD-0F0F-4E3104F535C4}"/>
              </a:ext>
            </a:extLst>
          </p:cNvPr>
          <p:cNvSpPr txBox="1">
            <a:spLocks/>
          </p:cNvSpPr>
          <p:nvPr/>
        </p:nvSpPr>
        <p:spPr>
          <a:xfrm>
            <a:off x="4368166" y="3850059"/>
            <a:ext cx="2472812" cy="374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0" dirty="0">
                <a:solidFill>
                  <a:srgbClr val="000000"/>
                </a:solidFill>
              </a:rPr>
              <a:t>Diamond ATR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3814F4C-0D7E-D2DA-2C43-32E46FE28698}"/>
              </a:ext>
            </a:extLst>
          </p:cNvPr>
          <p:cNvSpPr txBox="1">
            <a:spLocks/>
          </p:cNvSpPr>
          <p:nvPr/>
        </p:nvSpPr>
        <p:spPr>
          <a:xfrm>
            <a:off x="7999362" y="5629231"/>
            <a:ext cx="2472812" cy="374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0" dirty="0">
                <a:solidFill>
                  <a:srgbClr val="000000"/>
                </a:solidFill>
              </a:rPr>
              <a:t>FTIR Spectrometer</a:t>
            </a:r>
          </a:p>
        </p:txBody>
      </p:sp>
    </p:spTree>
    <p:extLst>
      <p:ext uri="{BB962C8B-B14F-4D97-AF65-F5344CB8AC3E}">
        <p14:creationId xmlns:p14="http://schemas.microsoft.com/office/powerpoint/2010/main" val="151369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96CBC1-C0F3-DCA2-A629-174C4B4FD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103" y="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Workflow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4BFC06-9AD4-9013-4D78-9F1F811130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7" t="8315" r="788" b="53263"/>
          <a:stretch/>
        </p:blipFill>
        <p:spPr>
          <a:xfrm>
            <a:off x="540774" y="1812162"/>
            <a:ext cx="11388455" cy="3443388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238DA17-D93F-80A4-0BDE-440F6158AABB}"/>
              </a:ext>
            </a:extLst>
          </p:cNvPr>
          <p:cNvSpPr txBox="1">
            <a:spLocks/>
          </p:cNvSpPr>
          <p:nvPr/>
        </p:nvSpPr>
        <p:spPr>
          <a:xfrm>
            <a:off x="47932" y="4522212"/>
            <a:ext cx="1572341" cy="8570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0" dirty="0">
                <a:solidFill>
                  <a:srgbClr val="000000"/>
                </a:solidFill>
              </a:rPr>
              <a:t>Prepare solutions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3255586-90A4-E73B-33C1-5608D77E0111}"/>
              </a:ext>
            </a:extLst>
          </p:cNvPr>
          <p:cNvSpPr txBox="1">
            <a:spLocks/>
          </p:cNvSpPr>
          <p:nvPr/>
        </p:nvSpPr>
        <p:spPr>
          <a:xfrm>
            <a:off x="2237659" y="4827012"/>
            <a:ext cx="1572341" cy="8570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0" dirty="0">
                <a:solidFill>
                  <a:srgbClr val="000000"/>
                </a:solidFill>
              </a:rPr>
              <a:t>Wash 3X and load DI water droplet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4F9108B-8F8A-5C28-EB1E-8AD14D974B8C}"/>
              </a:ext>
            </a:extLst>
          </p:cNvPr>
          <p:cNvSpPr txBox="1">
            <a:spLocks/>
          </p:cNvSpPr>
          <p:nvPr/>
        </p:nvSpPr>
        <p:spPr>
          <a:xfrm>
            <a:off x="4519562" y="4398475"/>
            <a:ext cx="1572341" cy="8570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0" dirty="0">
                <a:solidFill>
                  <a:srgbClr val="000000"/>
                </a:solidFill>
              </a:rPr>
              <a:t>Collect background spectrum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250F836-A395-97DC-7C8D-38667CF59B5A}"/>
              </a:ext>
            </a:extLst>
          </p:cNvPr>
          <p:cNvSpPr txBox="1">
            <a:spLocks/>
          </p:cNvSpPr>
          <p:nvPr/>
        </p:nvSpPr>
        <p:spPr>
          <a:xfrm>
            <a:off x="7291854" y="4728688"/>
            <a:ext cx="1699338" cy="8570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0" dirty="0">
                <a:solidFill>
                  <a:srgbClr val="000000"/>
                </a:solidFill>
              </a:rPr>
              <a:t>Dry and load sample droplet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D19A46D-25A8-C593-C499-A011EC10E5A4}"/>
              </a:ext>
            </a:extLst>
          </p:cNvPr>
          <p:cNvSpPr txBox="1">
            <a:spLocks/>
          </p:cNvSpPr>
          <p:nvPr/>
        </p:nvSpPr>
        <p:spPr>
          <a:xfrm>
            <a:off x="10070691" y="4398474"/>
            <a:ext cx="1572341" cy="8570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0" dirty="0">
                <a:solidFill>
                  <a:srgbClr val="000000"/>
                </a:solidFill>
              </a:rPr>
              <a:t>Collect sample spectrum</a:t>
            </a:r>
          </a:p>
        </p:txBody>
      </p:sp>
    </p:spTree>
    <p:extLst>
      <p:ext uri="{BB962C8B-B14F-4D97-AF65-F5344CB8AC3E}">
        <p14:creationId xmlns:p14="http://schemas.microsoft.com/office/powerpoint/2010/main" val="1550208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B60833-43B0-FD44-8D20-81B279446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041400"/>
            <a:ext cx="11684000" cy="2213077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>
                <a:solidFill>
                  <a:srgbClr val="000000"/>
                </a:solidFill>
              </a:rPr>
              <a:t>From prior experiments, you know that acetic acid has a large peak at 1710 cm</a:t>
            </a:r>
            <a:r>
              <a:rPr lang="en-US" baseline="30000" dirty="0">
                <a:effectLst/>
                <a:ea typeface="Calibri" panose="020F0502020204030204" pitchFamily="34" charset="0"/>
              </a:rPr>
              <a:t>-1</a:t>
            </a:r>
            <a:r>
              <a:rPr lang="en-US" dirty="0">
                <a:solidFill>
                  <a:srgbClr val="000000"/>
                </a:solidFill>
              </a:rPr>
              <a:t> and is the major metabolic product. You expect the concentration of acetic acid in water to linearly correlate to the height of the peak at 1710 cm</a:t>
            </a:r>
            <a:r>
              <a:rPr lang="en-US" baseline="30000" dirty="0">
                <a:effectLst/>
                <a:ea typeface="Calibri" panose="020F0502020204030204" pitchFamily="34" charset="0"/>
              </a:rPr>
              <a:t>-1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Before setting up a growth study, you make a standard curve for acetic acid by preparing a dilution of acetic acid and measuring the peak heights (left graph). You then repeat the same procedure for acetic acid in your growth medium (right graph).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17F867-4DD6-22DF-F26A-37193F6DF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0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Scenario</a:t>
            </a:r>
          </a:p>
        </p:txBody>
      </p:sp>
      <p:pic>
        <p:nvPicPr>
          <p:cNvPr id="7" name="Picture 6" descr="A graph of a concentration&#10;&#10;Description automatically generated with medium confidence">
            <a:extLst>
              <a:ext uri="{FF2B5EF4-FFF2-40B4-BE49-F238E27FC236}">
                <a16:creationId xmlns:a16="http://schemas.microsoft.com/office/drawing/2014/main" id="{DE0F6282-9ECA-952A-3DC1-9730132C1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400" y="3254476"/>
            <a:ext cx="3846600" cy="3389075"/>
          </a:xfrm>
          <a:prstGeom prst="rect">
            <a:avLst/>
          </a:prstGeom>
        </p:spPr>
      </p:pic>
      <p:pic>
        <p:nvPicPr>
          <p:cNvPr id="9" name="Picture 8" descr="A graph of a substance content&#10;&#10;Description automatically generated with medium confidence">
            <a:extLst>
              <a:ext uri="{FF2B5EF4-FFF2-40B4-BE49-F238E27FC236}">
                <a16:creationId xmlns:a16="http://schemas.microsoft.com/office/drawing/2014/main" id="{50884AFF-E0A0-0A22-C938-71CA952B52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2160" y="3254477"/>
            <a:ext cx="3846600" cy="338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483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C39E-E39B-52E4-950D-806320633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/>
              <a:t>Troubleshoot the source of the noise, inconsistency, and increased viability of the MTT Assay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B97F4-67AD-92E2-A806-6D7CD60FD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6667" y="2513385"/>
            <a:ext cx="8289909" cy="3792071"/>
          </a:xfrm>
        </p:spPr>
        <p:txBody>
          <a:bodyPr anchor="ctr"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dirty="0"/>
              <a:t>Reach consensus and propose 3 experiments</a:t>
            </a:r>
          </a:p>
          <a:p>
            <a:pPr>
              <a:lnSpc>
                <a:spcPct val="160000"/>
              </a:lnSpc>
            </a:pPr>
            <a:r>
              <a:rPr lang="en-US" dirty="0"/>
              <a:t>Ask details of experimental set up</a:t>
            </a:r>
          </a:p>
          <a:p>
            <a:pPr>
              <a:lnSpc>
                <a:spcPct val="160000"/>
              </a:lnSpc>
            </a:pPr>
            <a:r>
              <a:rPr lang="en-US" dirty="0"/>
              <a:t>Obtain information about other experiments in the lab</a:t>
            </a:r>
          </a:p>
          <a:p>
            <a:pPr>
              <a:lnSpc>
                <a:spcPct val="160000"/>
              </a:lnSpc>
            </a:pPr>
            <a:r>
              <a:rPr lang="en-US" dirty="0"/>
              <a:t>Consult references and read literature</a:t>
            </a:r>
          </a:p>
          <a:p>
            <a:pPr>
              <a:lnSpc>
                <a:spcPct val="160000"/>
              </a:lnSpc>
            </a:pPr>
            <a:r>
              <a:rPr lang="en-US" dirty="0"/>
              <a:t>Use laptops, books, notebooks</a:t>
            </a:r>
          </a:p>
          <a:p>
            <a:pPr marL="0" indent="0">
              <a:lnSpc>
                <a:spcPct val="160000"/>
              </a:lnSpc>
              <a:buNone/>
            </a:pPr>
            <a:endParaRPr lang="en-US" dirty="0"/>
          </a:p>
          <a:p>
            <a:pPr>
              <a:lnSpc>
                <a:spcPct val="160000"/>
              </a:lnSpc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7650B9-5693-C771-6A27-2A7C2F6EE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424" y="2065991"/>
            <a:ext cx="1223682" cy="358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13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96CBC1-C0F3-DCA2-A629-174C4B4FD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103" y="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Detailed Procedure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A988CCD3-8C4E-F5B4-006F-2AA4BF795198}"/>
              </a:ext>
            </a:extLst>
          </p:cNvPr>
          <p:cNvSpPr txBox="1">
            <a:spLocks/>
          </p:cNvSpPr>
          <p:nvPr/>
        </p:nvSpPr>
        <p:spPr>
          <a:xfrm>
            <a:off x="245806" y="1041400"/>
            <a:ext cx="11692194" cy="55658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b="1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133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lvl="1" indent="0">
              <a:buNone/>
            </a:pPr>
            <a:r>
              <a:rPr lang="en-US" sz="2000" b="1" u="sng" dirty="0">
                <a:solidFill>
                  <a:srgbClr val="000000"/>
                </a:solidFill>
              </a:rPr>
              <a:t>FTIR: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The FTIR-ATR crystal is cleaned with DI water and wiped dry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The collection range is set to 1800-1000 cm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-1</a:t>
            </a:r>
            <a:r>
              <a:rPr lang="en-US" sz="2000" dirty="0">
                <a:solidFill>
                  <a:srgbClr val="000000"/>
                </a:solidFill>
              </a:rPr>
              <a:t>, with 2 cm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-1</a:t>
            </a:r>
            <a:r>
              <a:rPr lang="en-US" sz="2000" dirty="0">
                <a:solidFill>
                  <a:srgbClr val="000000"/>
                </a:solidFill>
              </a:rPr>
              <a:t> resolution and 48 scans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20 µL of DI water is loaded onto the ATR crystal, which is then covered with a plastic cap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The absorbance is measured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The ATR crystal is wiped dry, and 20 µL of sample is added to the crystal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The background spectrum is collected under the same conditions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The peak height is measured at 1710 cm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-1</a:t>
            </a:r>
            <a:endParaRPr lang="en-US" sz="2000" dirty="0">
              <a:solidFill>
                <a:srgbClr val="000000"/>
              </a:solidFill>
            </a:endParaRPr>
          </a:p>
          <a:p>
            <a:pPr marL="609585" lvl="1" indent="0">
              <a:buNone/>
            </a:pPr>
            <a:r>
              <a:rPr lang="en-US" sz="2000" b="1" u="sng" dirty="0">
                <a:solidFill>
                  <a:srgbClr val="000000"/>
                </a:solidFill>
              </a:rPr>
              <a:t>Sample preparation: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Acetic acid is prepared at the following concentrations in DI water: 0, 0.1, 0.2, 0.4, 0.8, and 1.6 M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10X Growth medium is prepared by mixing 10.7 g Na</a:t>
            </a:r>
            <a:r>
              <a:rPr lang="en-US" sz="2000" baseline="-25000" dirty="0">
                <a:solidFill>
                  <a:srgbClr val="000000"/>
                </a:solidFill>
              </a:rPr>
              <a:t>2</a:t>
            </a:r>
            <a:r>
              <a:rPr lang="en-US" sz="2000" dirty="0">
                <a:solidFill>
                  <a:srgbClr val="000000"/>
                </a:solidFill>
              </a:rPr>
              <a:t>HPO</a:t>
            </a:r>
            <a:r>
              <a:rPr lang="en-US" sz="2000" baseline="-25000" dirty="0">
                <a:solidFill>
                  <a:srgbClr val="000000"/>
                </a:solidFill>
              </a:rPr>
              <a:t>4</a:t>
            </a:r>
            <a:r>
              <a:rPr lang="en-US" sz="2000" dirty="0">
                <a:solidFill>
                  <a:srgbClr val="000000"/>
                </a:solidFill>
              </a:rPr>
              <a:t> and 2.95 g NaH</a:t>
            </a:r>
            <a:r>
              <a:rPr lang="en-US" sz="2000" baseline="-25000" dirty="0">
                <a:solidFill>
                  <a:srgbClr val="000000"/>
                </a:solidFill>
              </a:rPr>
              <a:t>2</a:t>
            </a:r>
            <a:r>
              <a:rPr lang="en-US" sz="2000" dirty="0">
                <a:solidFill>
                  <a:srgbClr val="000000"/>
                </a:solidFill>
              </a:rPr>
              <a:t>PO</a:t>
            </a:r>
            <a:r>
              <a:rPr lang="en-US" sz="2000" baseline="-25000" dirty="0">
                <a:solidFill>
                  <a:srgbClr val="000000"/>
                </a:solidFill>
              </a:rPr>
              <a:t>4</a:t>
            </a:r>
            <a:r>
              <a:rPr lang="en-US" sz="2000" dirty="0">
                <a:solidFill>
                  <a:srgbClr val="000000"/>
                </a:solidFill>
              </a:rPr>
              <a:t>, which is then diluted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Acetic acid is prepared at the same concentrations as prior, in 1X growth medium</a:t>
            </a:r>
          </a:p>
          <a:p>
            <a:pPr lvl="1"/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139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9D2D6C-5E35-641F-18E0-8912D5D9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007" y="290115"/>
            <a:ext cx="11422026" cy="550545"/>
          </a:xfrm>
        </p:spPr>
        <p:txBody>
          <a:bodyPr>
            <a:no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16FE83-DD98-8D75-CD2B-7A092DC7D89A}"/>
              </a:ext>
            </a:extLst>
          </p:cNvPr>
          <p:cNvSpPr txBox="1"/>
          <p:nvPr/>
        </p:nvSpPr>
        <p:spPr>
          <a:xfrm>
            <a:off x="843148" y="1341912"/>
            <a:ext cx="8005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Measuring the background spectra of the growth media</a:t>
            </a:r>
          </a:p>
        </p:txBody>
      </p:sp>
      <p:pic>
        <p:nvPicPr>
          <p:cNvPr id="6" name="Picture 5" descr="A graph of a number of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76E8287A-D929-672E-3B40-4BBC47C7F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552" y="2070100"/>
            <a:ext cx="4287608" cy="449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349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691F089-F6B1-CE09-77FF-376CD88E8D86}"/>
              </a:ext>
            </a:extLst>
          </p:cNvPr>
          <p:cNvSpPr txBox="1"/>
          <p:nvPr/>
        </p:nvSpPr>
        <p:spPr>
          <a:xfrm>
            <a:off x="5604387" y="6145160"/>
            <a:ext cx="153383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Wavenumbers (cm^-1)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F4D7DF1-47BD-EE0B-4734-64EED3E844CE}"/>
              </a:ext>
            </a:extLst>
          </p:cNvPr>
          <p:cNvSpPr txBox="1">
            <a:spLocks/>
          </p:cNvSpPr>
          <p:nvPr/>
        </p:nvSpPr>
        <p:spPr>
          <a:xfrm>
            <a:off x="475007" y="290115"/>
            <a:ext cx="11422026" cy="5505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sz="3600" dirty="0"/>
              <a:t>Hypothetical experiment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4B4646-2EF8-1440-8C3D-238679E45ED5}"/>
              </a:ext>
            </a:extLst>
          </p:cNvPr>
          <p:cNvSpPr txBox="1"/>
          <p:nvPr/>
        </p:nvSpPr>
        <p:spPr>
          <a:xfrm>
            <a:off x="756854" y="1157246"/>
            <a:ext cx="10678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Measuring the complete spectra for the calibration curves as opposed to simply the absorbance at 1710 cm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 descr="A graph of a substance&#10;&#10;Description automatically generated with medium confidence">
            <a:extLst>
              <a:ext uri="{FF2B5EF4-FFF2-40B4-BE49-F238E27FC236}">
                <a16:creationId xmlns:a16="http://schemas.microsoft.com/office/drawing/2014/main" id="{35E4C7C2-1992-EC12-C9D4-15314F1C8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534" y="2411539"/>
            <a:ext cx="3486684" cy="3657600"/>
          </a:xfrm>
          <a:prstGeom prst="rect">
            <a:avLst/>
          </a:prstGeom>
        </p:spPr>
      </p:pic>
      <p:pic>
        <p:nvPicPr>
          <p:cNvPr id="19" name="Picture 18" descr="A diagram of different colors and sizes of water&#10;&#10;Description automatically generated">
            <a:extLst>
              <a:ext uri="{FF2B5EF4-FFF2-40B4-BE49-F238E27FC236}">
                <a16:creationId xmlns:a16="http://schemas.microsoft.com/office/drawing/2014/main" id="{AF85A240-C423-607B-A4B4-7B563C965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2527" y="2489502"/>
            <a:ext cx="5202936" cy="365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177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EF8D68-17B1-340F-ADD2-F0BA4565C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041400"/>
            <a:ext cx="11684000" cy="221307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You measure </a:t>
            </a:r>
            <a:r>
              <a:rPr lang="en-US" sz="2800" dirty="0">
                <a:solidFill>
                  <a:srgbClr val="000000"/>
                </a:solidFill>
              </a:rPr>
              <a:t>the</a:t>
            </a:r>
            <a:r>
              <a:rPr lang="en-US" sz="2000" dirty="0">
                <a:solidFill>
                  <a:srgbClr val="000000"/>
                </a:solidFill>
              </a:rPr>
              <a:t> pH of your standard curve solutions prepared in DI water and 1X growth medium. No other additives are present.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1D98A82-092D-D401-FA95-191BD9882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89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Hypothetical Experiment</a:t>
            </a:r>
          </a:p>
        </p:txBody>
      </p:sp>
      <p:pic>
        <p:nvPicPr>
          <p:cNvPr id="10" name="Picture 9" descr="A diagram of a growth medium&#10;&#10;Description automatically generated">
            <a:extLst>
              <a:ext uri="{FF2B5EF4-FFF2-40B4-BE49-F238E27FC236}">
                <a16:creationId xmlns:a16="http://schemas.microsoft.com/office/drawing/2014/main" id="{C8E2D173-F514-CE44-FBA4-F839D8758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8687" y="2037528"/>
            <a:ext cx="4912510" cy="467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76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2515</TotalTime>
  <Words>508</Words>
  <Application>Microsoft Macintosh PowerPoint</Application>
  <PresentationFormat>Widescreen</PresentationFormat>
  <Paragraphs>51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Pipettes and Problem Solving</vt:lpstr>
      <vt:lpstr>Scenario: FTIR Frustruation</vt:lpstr>
      <vt:lpstr>Workflow</vt:lpstr>
      <vt:lpstr>Scenario</vt:lpstr>
      <vt:lpstr>Troubleshoot the source of the noise, inconsistency, and increased viability of the MTT Assay</vt:lpstr>
      <vt:lpstr>Detailed Procedure</vt:lpstr>
      <vt:lpstr>Hypothetical experiment</vt:lpstr>
      <vt:lpstr>PowerPoint Presentation</vt:lpstr>
      <vt:lpstr>Hypothetical Experiment</vt:lpstr>
      <vt:lpstr>Hypothetical Experiment</vt:lpstr>
      <vt:lpstr>ANSWER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Pipettes and Problem Solving</dc:title>
  <dc:creator>Partipilo, Gina</dc:creator>
  <cp:lastModifiedBy>Partipilo, Gina</cp:lastModifiedBy>
  <cp:revision>15</cp:revision>
  <dcterms:created xsi:type="dcterms:W3CDTF">2024-04-11T19:25:54Z</dcterms:created>
  <dcterms:modified xsi:type="dcterms:W3CDTF">2024-06-15T20:02:33Z</dcterms:modified>
</cp:coreProperties>
</file>